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57" r:id="rId3"/>
    <p:sldId id="262" r:id="rId4"/>
    <p:sldId id="260" r:id="rId5"/>
    <p:sldId id="258" r:id="rId6"/>
    <p:sldId id="259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Unimed Sans - 2020" panose="00000500000000000000" pitchFamily="50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5D"/>
    <a:srgbClr val="0A5F55"/>
    <a:srgbClr val="B1D34B"/>
    <a:srgbClr val="004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75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41120" y="1616817"/>
            <a:ext cx="9509760" cy="19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5D"/>
              </a:buClr>
              <a:buSzPts val="5400"/>
              <a:buFont typeface="Calibri"/>
              <a:buNone/>
              <a:defRPr sz="5400" b="0">
                <a:solidFill>
                  <a:srgbClr val="0099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41119" y="3920342"/>
            <a:ext cx="9509759" cy="39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5D"/>
              </a:buClr>
              <a:buSzPts val="2400"/>
              <a:buNone/>
              <a:defRPr sz="2400">
                <a:solidFill>
                  <a:srgbClr val="00995D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078" y="4760655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mente Título">
  <p:cSld name="1_Soment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2099599" y="1465006"/>
            <a:ext cx="9424064" cy="449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099597" y="368493"/>
            <a:ext cx="9424065" cy="8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3800"/>
              <a:buFont typeface="Calibri"/>
              <a:buNone/>
              <a:defRPr sz="38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m Branco">
  <p:cSld name="3_Em Br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2350696" y="1465005"/>
            <a:ext cx="8367252" cy="503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Em Branco">
  <p:cSld name="4_Em Br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/>
        </p:nvSpPr>
        <p:spPr>
          <a:xfrm>
            <a:off x="5755411" y="3429000"/>
            <a:ext cx="5514975" cy="117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5000"/>
              <a:buFont typeface="Calibri"/>
              <a:buNone/>
            </a:pPr>
            <a:r>
              <a:rPr lang="pt-BR" sz="5000" b="1" i="0" u="none" strike="noStrike" cap="none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rPr>
              <a:t>Obrigado(a)!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5876395" y="4394677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5876395" y="4799546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5876395" y="5204415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4024" y="466019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1341120" y="1616817"/>
            <a:ext cx="9509760" cy="19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5400"/>
              <a:buFont typeface="Calibri"/>
              <a:buNone/>
              <a:defRPr sz="54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341119" y="3920342"/>
            <a:ext cx="9509759" cy="39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5D"/>
              </a:buClr>
              <a:buSzPts val="2400"/>
              <a:buNone/>
              <a:defRPr sz="2400">
                <a:solidFill>
                  <a:srgbClr val="00995D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078" y="4772617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abeçalho da Seção">
  <p:cSld name="2_Cabeçalh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1103375" y="3429000"/>
            <a:ext cx="9985248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4000"/>
              <a:buFont typeface="Calibri"/>
              <a:buNone/>
              <a:defRPr sz="40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4468366" y="5615098"/>
            <a:ext cx="3206496" cy="82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078" y="5752078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rra de Título">
  <p:cSld name="2_Barr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68337" y="2172844"/>
            <a:ext cx="10855326" cy="394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68337" y="416474"/>
            <a:ext cx="10350910" cy="9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3800"/>
              <a:buFont typeface="Calibri"/>
              <a:buNone/>
              <a:defRPr sz="38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mente Título">
  <p:cSld name="2_Soment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2099599" y="1465006"/>
            <a:ext cx="9424064" cy="449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2099597" y="368493"/>
            <a:ext cx="9424065" cy="8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3800"/>
              <a:buFont typeface="Calibri"/>
              <a:buNone/>
              <a:defRPr sz="38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m Branco">
  <p:cSld name="5_Em Br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2350696" y="1465005"/>
            <a:ext cx="8367252" cy="503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m Branco">
  <p:cSld name="6_Em Br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/>
        </p:nvSpPr>
        <p:spPr>
          <a:xfrm>
            <a:off x="5755411" y="3429000"/>
            <a:ext cx="5514975" cy="117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5000"/>
              <a:buFont typeface="Calibri"/>
              <a:buNone/>
            </a:pPr>
            <a:r>
              <a:rPr lang="pt-BR" sz="5000" b="1" i="0" u="none" strike="noStrike" cap="none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rPr>
              <a:t>Obrigado(a)!</a:t>
            </a:r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5876395" y="4394677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5876395" y="4799546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5876395" y="5204415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4024" y="466019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omente Título">
  <p:cSld name="5_Somente Título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03375" y="3429000"/>
            <a:ext cx="9985248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5D"/>
              </a:buClr>
              <a:buSzPts val="4000"/>
              <a:buFont typeface="Calibri"/>
              <a:buNone/>
              <a:defRPr sz="4000" b="0">
                <a:solidFill>
                  <a:srgbClr val="0099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468366" y="5615098"/>
            <a:ext cx="3206496" cy="82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078" y="5752078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mente Título">
  <p:cSld name="3_Somente Título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ra de Título">
  <p:cSld name="Barr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668337" y="2172844"/>
            <a:ext cx="10855326" cy="394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68337" y="416474"/>
            <a:ext cx="10350910" cy="9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5D"/>
              </a:buClr>
              <a:buSzPts val="3800"/>
              <a:buFont typeface="Calibri"/>
              <a:buNone/>
              <a:defRPr sz="3800" b="0">
                <a:solidFill>
                  <a:srgbClr val="0099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099599" y="1465006"/>
            <a:ext cx="9424064" cy="449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99597" y="368493"/>
            <a:ext cx="9424065" cy="87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5D"/>
              </a:buClr>
              <a:buSzPts val="3800"/>
              <a:buFont typeface="Calibri"/>
              <a:buNone/>
              <a:defRPr sz="3800" b="0">
                <a:solidFill>
                  <a:srgbClr val="0099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m Branco">
  <p:cSld name="1_Em Br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2350696" y="1465005"/>
            <a:ext cx="8367252" cy="503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 Branco">
  <p:cSld name="2_Em Br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5755411" y="3429000"/>
            <a:ext cx="5514975" cy="117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5D"/>
              </a:buClr>
              <a:buSzPts val="5000"/>
              <a:buFont typeface="Calibri"/>
              <a:buNone/>
            </a:pPr>
            <a:r>
              <a:rPr lang="pt-BR" sz="5000" b="1" i="0" u="none" strike="noStrike" cap="none">
                <a:solidFill>
                  <a:srgbClr val="00995D"/>
                </a:solidFill>
                <a:latin typeface="Calibri"/>
                <a:ea typeface="Calibri"/>
                <a:cs typeface="Calibri"/>
                <a:sym typeface="Calibri"/>
              </a:rPr>
              <a:t>Obrigado(a)!</a:t>
            </a:r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876395" y="4394677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5876395" y="4799546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5876395" y="5204415"/>
            <a:ext cx="5681622" cy="2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4024" y="466019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1341120" y="1616817"/>
            <a:ext cx="9509760" cy="19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5400"/>
              <a:buFont typeface="Calibri"/>
              <a:buNone/>
              <a:defRPr sz="54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1341119" y="3920342"/>
            <a:ext cx="9509759" cy="39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5D"/>
              </a:buClr>
              <a:buSzPts val="2400"/>
              <a:buNone/>
              <a:defRPr sz="2400">
                <a:solidFill>
                  <a:srgbClr val="00995D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076" y="4772617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abeçalho da Seção">
  <p:cSld name="1_Cabeçalh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ctrTitle"/>
          </p:nvPr>
        </p:nvSpPr>
        <p:spPr>
          <a:xfrm>
            <a:off x="1103375" y="3429000"/>
            <a:ext cx="9985248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4000"/>
              <a:buFont typeface="Calibri"/>
              <a:buNone/>
              <a:defRPr sz="40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4468366" y="5615098"/>
            <a:ext cx="3206496" cy="821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6076" y="5752078"/>
            <a:ext cx="1539843" cy="54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ra de Título">
  <p:cSld name="1_Barr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68337" y="2172844"/>
            <a:ext cx="10855326" cy="394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68337" y="416474"/>
            <a:ext cx="10350910" cy="9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3800"/>
              <a:buFont typeface="Calibri"/>
              <a:buNone/>
              <a:defRPr sz="3800" b="0">
                <a:solidFill>
                  <a:srgbClr val="0A5F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ctrTitle"/>
          </p:nvPr>
        </p:nvSpPr>
        <p:spPr>
          <a:xfrm>
            <a:off x="1341120" y="1616817"/>
            <a:ext cx="9509760" cy="199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360000" rIns="360000" bIns="3600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ts val="5400"/>
              <a:buFont typeface="Calibri"/>
              <a:buNone/>
            </a:pPr>
            <a:r>
              <a:rPr lang="pt-BR" dirty="0">
                <a:latin typeface="Unimed Sans - 2020" panose="00000500000000000000" pitchFamily="50" charset="0"/>
              </a:rPr>
              <a:t>Boas Práticas para o IDSS</a:t>
            </a:r>
            <a:endParaRPr dirty="0">
              <a:latin typeface="Unimed Sans - 2020" panose="00000500000000000000" pitchFamily="50" charset="0"/>
            </a:endParaRPr>
          </a:p>
        </p:txBody>
      </p:sp>
      <p:sp>
        <p:nvSpPr>
          <p:cNvPr id="85" name="Google Shape;85;p23"/>
          <p:cNvSpPr txBox="1">
            <a:spLocks noGrp="1"/>
          </p:cNvSpPr>
          <p:nvPr>
            <p:ph type="subTitle" idx="1"/>
          </p:nvPr>
        </p:nvSpPr>
        <p:spPr>
          <a:xfrm>
            <a:off x="1341119" y="3920342"/>
            <a:ext cx="9509759" cy="39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995D"/>
              </a:buClr>
              <a:buSzPts val="1320"/>
              <a:buNone/>
            </a:pPr>
            <a:r>
              <a:rPr lang="pt-BR" sz="2120" dirty="0">
                <a:latin typeface="Unimed Sans - 2020" panose="00000500000000000000" pitchFamily="50" charset="0"/>
              </a:rPr>
              <a:t>A importância do alinhamento dos setores para melhoria do IDSS</a:t>
            </a:r>
            <a:endParaRPr sz="2120" dirty="0">
              <a:latin typeface="Unimed Sans - 2020" panose="00000500000000000000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DA0139-30DD-7102-5246-9D80E341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75" y="2336543"/>
            <a:ext cx="6381750" cy="2835533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20000"/>
              </a:lnSpc>
              <a:buNone/>
            </a:pPr>
            <a:r>
              <a:rPr lang="pt-BR" dirty="0">
                <a:solidFill>
                  <a:srgbClr val="0A5F55"/>
                </a:solidFill>
                <a:latin typeface="Unimed Sans - 2020" panose="00000500000000000000" pitchFamily="50" charset="0"/>
              </a:rPr>
              <a:t>Essa etapa é muito importante, não apenas visando a pontuação bônus para o IDSS. </a:t>
            </a:r>
          </a:p>
          <a:p>
            <a:pPr marL="114300" indent="0" algn="just">
              <a:lnSpc>
                <a:spcPct val="120000"/>
              </a:lnSpc>
              <a:buNone/>
            </a:pPr>
            <a:endParaRPr lang="pt-BR" dirty="0">
              <a:solidFill>
                <a:srgbClr val="0A5F55"/>
              </a:solidFill>
              <a:latin typeface="Unimed Sans - 2020" panose="00000500000000000000" pitchFamily="50" charset="0"/>
            </a:endParaRPr>
          </a:p>
          <a:p>
            <a:pPr marL="114300" indent="0" algn="just">
              <a:lnSpc>
                <a:spcPct val="120000"/>
              </a:lnSpc>
              <a:buNone/>
            </a:pPr>
            <a:r>
              <a:rPr lang="pt-BR" dirty="0">
                <a:solidFill>
                  <a:srgbClr val="0A5F55"/>
                </a:solidFill>
                <a:latin typeface="Unimed Sans - 2020" panose="00000500000000000000" pitchFamily="50" charset="0"/>
              </a:rPr>
              <a:t>Essa é oportunidade de você de fato ouvir seus beneficiários e verificar se as ações que você esta realizado surtiram efeito.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3E9341-A761-F753-E57D-4A6A4E9A6E7E}"/>
              </a:ext>
            </a:extLst>
          </p:cNvPr>
          <p:cNvSpPr txBox="1"/>
          <p:nvPr/>
        </p:nvSpPr>
        <p:spPr>
          <a:xfrm>
            <a:off x="3171825" y="205779"/>
            <a:ext cx="848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A5F55"/>
                </a:solidFill>
                <a:effectLst/>
                <a:latin typeface="Unimed Sans - 2020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Realize a Pesquisa de Satisfação com o Cliente</a:t>
            </a:r>
            <a:endParaRPr lang="pt-BR" sz="3600" dirty="0">
              <a:solidFill>
                <a:srgbClr val="0A5F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66A7B9-5D13-27EA-8759-04BB1B450F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12" y="1643063"/>
            <a:ext cx="3459340" cy="48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93AFB7-75CC-3DFE-0285-F4E21BE509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9674" y="3324224"/>
            <a:ext cx="3362326" cy="33623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/>
        </p:nvSpPr>
        <p:spPr>
          <a:xfrm>
            <a:off x="1635750" y="1379075"/>
            <a:ext cx="8920500" cy="119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9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4"/>
          <p:cNvSpPr txBox="1"/>
          <p:nvPr/>
        </p:nvSpPr>
        <p:spPr>
          <a:xfrm>
            <a:off x="1812224" y="1402354"/>
            <a:ext cx="801757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0A5F55"/>
                </a:solidFill>
                <a:latin typeface="Unimed Sans - 2020" panose="00000500000000000000" pitchFamily="50" charset="0"/>
                <a:ea typeface="Calibri"/>
                <a:cs typeface="Calibri"/>
                <a:sym typeface="Calibri"/>
              </a:rPr>
              <a:t>Como fazer a Unimed ser destaque no setor de saúde suplementar?</a:t>
            </a:r>
            <a:endParaRPr sz="3200" dirty="0">
              <a:solidFill>
                <a:srgbClr val="0A5F55"/>
              </a:solidFill>
              <a:latin typeface="Unimed Sans - 2020" panose="00000500000000000000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782113-A5EE-9AED-1372-2516DCF8DF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361" y="2571875"/>
            <a:ext cx="4703300" cy="47033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63AADA-2940-FB94-41F0-3551DDD88141}"/>
              </a:ext>
            </a:extLst>
          </p:cNvPr>
          <p:cNvSpPr txBox="1"/>
          <p:nvPr/>
        </p:nvSpPr>
        <p:spPr>
          <a:xfrm>
            <a:off x="6095999" y="3543300"/>
            <a:ext cx="484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00995D"/>
                </a:solidFill>
                <a:latin typeface="Unimed Sans - 2020" panose="00000500000000000000" pitchFamily="50" charset="0"/>
              </a:rPr>
              <a:t>Cada vez mais os beneficiários de planos de saúde estão exigentes com relação à qualidade do serviço prestado.</a:t>
            </a:r>
          </a:p>
          <a:p>
            <a:pPr algn="just"/>
            <a:endParaRPr lang="pt-BR" sz="1800" b="1" dirty="0">
              <a:solidFill>
                <a:srgbClr val="00995D"/>
              </a:solidFill>
              <a:latin typeface="Unimed Sans - 2020" panose="00000500000000000000" pitchFamily="50" charset="0"/>
            </a:endParaRPr>
          </a:p>
          <a:p>
            <a:pPr algn="just"/>
            <a:r>
              <a:rPr lang="pt-BR" sz="1800" b="1" dirty="0">
                <a:solidFill>
                  <a:srgbClr val="00995D"/>
                </a:solidFill>
                <a:latin typeface="Unimed Sans - 2020" panose="00000500000000000000" pitchFamily="50" charset="0"/>
              </a:rPr>
              <a:t>O cliente não quer apenas um plano de saúde.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4CAE43-6BE4-A131-E38D-094CD4B7D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1" y="762000"/>
            <a:ext cx="6096000" cy="6096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1D95354-934B-E18A-D9D2-7184A3C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Unimed Sans - 2020" panose="00000500000000000000" pitchFamily="50" charset="0"/>
              </a:rPr>
              <a:t>Mantenha um acompanhamento periódico de seus indicadores.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0B67BA-C0F1-3E0E-9D2F-1F264733302D}"/>
              </a:ext>
            </a:extLst>
          </p:cNvPr>
          <p:cNvSpPr txBox="1"/>
          <p:nvPr/>
        </p:nvSpPr>
        <p:spPr>
          <a:xfrm>
            <a:off x="8166099" y="1720840"/>
            <a:ext cx="3357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995D"/>
                </a:solidFill>
                <a:latin typeface="Unimed Sans - 2020" panose="00000500000000000000" pitchFamily="50" charset="0"/>
              </a:rPr>
              <a:t>É muito importante saber o que fazer com os dados e indicadores analisados.</a:t>
            </a:r>
          </a:p>
          <a:p>
            <a:pPr algn="just"/>
            <a:endParaRPr lang="pt-BR" sz="2400" b="1" dirty="0">
              <a:solidFill>
                <a:srgbClr val="00995D"/>
              </a:solidFill>
              <a:latin typeface="Unimed Sans - 2020" panose="00000500000000000000" pitchFamily="50" charset="0"/>
            </a:endParaRPr>
          </a:p>
          <a:p>
            <a:pPr algn="just"/>
            <a:r>
              <a:rPr lang="pt-BR" sz="2400" b="1" dirty="0">
                <a:solidFill>
                  <a:srgbClr val="00995D"/>
                </a:solidFill>
                <a:latin typeface="Unimed Sans - 2020" panose="00000500000000000000" pitchFamily="50" charset="0"/>
              </a:rPr>
              <a:t>Para quem não sabe para onde quer ir, qualquer direção é um bom caminho.</a:t>
            </a:r>
          </a:p>
        </p:txBody>
      </p:sp>
    </p:spTree>
    <p:extLst>
      <p:ext uri="{BB962C8B-B14F-4D97-AF65-F5344CB8AC3E}">
        <p14:creationId xmlns:p14="http://schemas.microsoft.com/office/powerpoint/2010/main" val="389993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97AFE65-EC0E-DD58-44A3-86D40AEC56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263" y="1990725"/>
            <a:ext cx="6096000" cy="6096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0BD07E-2188-2812-0741-1F164690EA39}"/>
              </a:ext>
            </a:extLst>
          </p:cNvPr>
          <p:cNvSpPr txBox="1"/>
          <p:nvPr/>
        </p:nvSpPr>
        <p:spPr>
          <a:xfrm>
            <a:off x="5129213" y="890588"/>
            <a:ext cx="6095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rgbClr val="0A5F55"/>
                </a:solidFill>
                <a:latin typeface="Unimed Sans - 2020" panose="00000500000000000000" pitchFamily="50" charset="0"/>
              </a:rPr>
              <a:t>Devemos sempre tentar identificar os pontos mais vulneráveis dos nossos processos.</a:t>
            </a:r>
          </a:p>
          <a:p>
            <a:pPr algn="just"/>
            <a:endParaRPr lang="pt-B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668337" y="416474"/>
            <a:ext cx="10350910" cy="9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pt-BR" sz="4000" b="0" i="0" dirty="0">
                <a:solidFill>
                  <a:srgbClr val="0D5547"/>
                </a:solidFill>
                <a:effectLst/>
                <a:latin typeface="Unimed Sans - 2020" panose="00000500000000000000" pitchFamily="50" charset="0"/>
              </a:rPr>
              <a:t>Para que serve o IDSS?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6972D0-3895-D488-4A37-AD6ED253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7" y="3062309"/>
            <a:ext cx="2422854" cy="17075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D5FA396-BEA0-4F68-C34C-41E9CE564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336" y="2177482"/>
            <a:ext cx="8399728" cy="3460401"/>
          </a:xfrm>
          <a:prstGeom prst="rect">
            <a:avLst/>
          </a:prstGeom>
        </p:spPr>
      </p:pic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F3A36C37-1467-D34F-3F3D-0C9D4DB8498C}"/>
              </a:ext>
            </a:extLst>
          </p:cNvPr>
          <p:cNvSpPr/>
          <p:nvPr/>
        </p:nvSpPr>
        <p:spPr>
          <a:xfrm>
            <a:off x="2686051" y="3526876"/>
            <a:ext cx="971550" cy="971550"/>
          </a:xfrm>
          <a:prstGeom prst="mathMultiply">
            <a:avLst/>
          </a:prstGeom>
          <a:solidFill>
            <a:srgbClr val="0A5F55"/>
          </a:solidFill>
          <a:ln>
            <a:solidFill>
              <a:srgbClr val="0A5F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2DF09-25C2-7A06-1E7D-C85813B3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5011" y="1801386"/>
            <a:ext cx="5753101" cy="1484739"/>
          </a:xfrm>
        </p:spPr>
        <p:txBody>
          <a:bodyPr>
            <a:normAutofit/>
          </a:bodyPr>
          <a:lstStyle/>
          <a:p>
            <a:pPr marL="114300" indent="0" algn="just" fontAlgn="base">
              <a:buNone/>
            </a:pPr>
            <a:r>
              <a:rPr lang="pt-BR" dirty="0">
                <a:solidFill>
                  <a:srgbClr val="555555"/>
                </a:solidFill>
                <a:latin typeface="Unimed Sans - 2020" panose="00000500000000000000" pitchFamily="50" charset="0"/>
              </a:rPr>
              <a:t>Tente sempre corrigir o problema, sem criar as famosas soluções “provisórias-definitivas”</a:t>
            </a:r>
            <a:endParaRPr lang="pt-BR" b="0" i="0" dirty="0">
              <a:solidFill>
                <a:srgbClr val="555555"/>
              </a:solidFill>
              <a:effectLst/>
              <a:latin typeface="Unimed Sans - 2020" panose="00000500000000000000" pitchFamily="50" charset="0"/>
            </a:endParaRPr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 idx="4294967295"/>
          </p:nvPr>
        </p:nvSpPr>
        <p:spPr>
          <a:xfrm>
            <a:off x="2954337" y="358774"/>
            <a:ext cx="8918575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5F55"/>
              </a:buClr>
              <a:buSzPct val="100000"/>
              <a:buFont typeface="Calibri"/>
              <a:buNone/>
            </a:pPr>
            <a:r>
              <a:rPr lang="pt-BR" dirty="0">
                <a:solidFill>
                  <a:srgbClr val="0A5F55"/>
                </a:solidFill>
              </a:rPr>
              <a:t>Tenha uma boa gestão de informações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528D46-329E-0C7F-B697-7839AA79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4" y="2858080"/>
            <a:ext cx="7810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F1926-3B32-B2F8-60B3-371C44FE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62" y="2858645"/>
            <a:ext cx="4483510" cy="231080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3600" dirty="0">
                <a:solidFill>
                  <a:srgbClr val="00995D"/>
                </a:solidFill>
                <a:latin typeface="Unimed Sans - 2020" panose="00000500000000000000" pitchFamily="50" charset="0"/>
              </a:rPr>
              <a:t>Invista no atendimento Humanizado!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DCB8454-2539-98C1-C0AE-5CC6F8D3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A5F55"/>
                </a:solidFill>
                <a:effectLst/>
                <a:latin typeface="Unimed Sans - 2020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Faça o melhor por seus clientes</a:t>
            </a:r>
            <a:endParaRPr lang="pt-BR" sz="6000" dirty="0">
              <a:solidFill>
                <a:srgbClr val="0A5F55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8D5A80B-A6D1-2933-97B9-D58C8AFF77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247" y="1674264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23D35B-A974-2880-D383-CFA94590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459" y="3179683"/>
            <a:ext cx="4613941" cy="1121033"/>
          </a:xfrm>
        </p:spPr>
        <p:txBody>
          <a:bodyPr/>
          <a:lstStyle/>
          <a:p>
            <a:pPr marL="114300" indent="0" algn="ctr">
              <a:buNone/>
            </a:pPr>
            <a:r>
              <a:rPr lang="pt-BR" dirty="0">
                <a:solidFill>
                  <a:srgbClr val="00995D"/>
                </a:solidFill>
              </a:rPr>
              <a:t>O prestador precisa estar ao seu lado. Jamais contra você!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75C6DF-05C4-A110-3362-EDBB851166F8}"/>
              </a:ext>
            </a:extLst>
          </p:cNvPr>
          <p:cNvSpPr txBox="1"/>
          <p:nvPr/>
        </p:nvSpPr>
        <p:spPr>
          <a:xfrm>
            <a:off x="3231297" y="366394"/>
            <a:ext cx="801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A5F55"/>
                </a:solidFill>
                <a:effectLst/>
                <a:latin typeface="Unimed Sans - 2020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Construa uma boa relação com seus prestadores</a:t>
            </a:r>
            <a:endParaRPr lang="pt-BR" sz="2800" dirty="0">
              <a:solidFill>
                <a:srgbClr val="0A5F55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C34DBD7-665A-1D26-D9D8-3C7F9888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5388" y="2102227"/>
            <a:ext cx="7472362" cy="42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B1C3FF-E52F-2FC6-D0C7-70A30391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37" y="2186559"/>
            <a:ext cx="5175251" cy="2484881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3200" dirty="0">
                <a:solidFill>
                  <a:srgbClr val="00995D"/>
                </a:solidFill>
              </a:rPr>
              <a:t>A inovação tecnológica deve não somente atender as necessidades da cooperativa. Ela também deve atender ao beneficiário.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FD88CF2-DC33-F10F-97C6-95EBB940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effectLst/>
                <a:latin typeface="Unimed Sans - 2020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Invista em tecnologia</a:t>
            </a:r>
            <a:endParaRPr lang="pt-BR" sz="6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DF6502-0FD1-BAD7-494D-2E3A5D1D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6316"/>
            <a:ext cx="4923247" cy="49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7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58559909102A40B7D2B9CEC507C5A3" ma:contentTypeVersion="12" ma:contentTypeDescription="Crie um novo documento." ma:contentTypeScope="" ma:versionID="1a33dbac649dac402cdfd23ab4df04cb">
  <xsd:schema xmlns:xsd="http://www.w3.org/2001/XMLSchema" xmlns:xs="http://www.w3.org/2001/XMLSchema" xmlns:p="http://schemas.microsoft.com/office/2006/metadata/properties" xmlns:ns2="5568b77c-a2e3-4115-9df4-f548fd0db2af" xmlns:ns3="87333598-d64f-4ac2-8ad8-d8661a59e856" targetNamespace="http://schemas.microsoft.com/office/2006/metadata/properties" ma:root="true" ma:fieldsID="9354b0336d300f7f4e2b2ffdaabffb5e" ns2:_="" ns3:_="">
    <xsd:import namespace="5568b77c-a2e3-4115-9df4-f548fd0db2af"/>
    <xsd:import namespace="87333598-d64f-4ac2-8ad8-d8661a59e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8b77c-a2e3-4115-9df4-f548fd0db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b326ad1b-7080-4f7e-b414-1ddb2c8933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33598-d64f-4ac2-8ad8-d8661a59e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5606fb2-953f-4730-af3c-1247126840a6}" ma:internalName="TaxCatchAll" ma:showField="CatchAllData" ma:web="87333598-d64f-4ac2-8ad8-d8661a59e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E91F6-EA69-441D-9053-48F016938360}"/>
</file>

<file path=customXml/itemProps2.xml><?xml version="1.0" encoding="utf-8"?>
<ds:datastoreItem xmlns:ds="http://schemas.openxmlformats.org/officeDocument/2006/customXml" ds:itemID="{9EF0AF7D-AFDC-4D04-A372-8FD07BAF3503}"/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230</Words>
  <Application>Microsoft Office PowerPoint</Application>
  <PresentationFormat>Widescreen</PresentationFormat>
  <Paragraphs>24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Unimed Sans - 2020</vt:lpstr>
      <vt:lpstr>Arial</vt:lpstr>
      <vt:lpstr>Calibri</vt:lpstr>
      <vt:lpstr>Tema do Office</vt:lpstr>
      <vt:lpstr>Boas Práticas para o IDSS</vt:lpstr>
      <vt:lpstr>Apresentação do PowerPoint</vt:lpstr>
      <vt:lpstr>Mantenha um acompanhamento periódico de seus indicadores.</vt:lpstr>
      <vt:lpstr>Apresentação do PowerPoint</vt:lpstr>
      <vt:lpstr>Para que serve o IDSS?</vt:lpstr>
      <vt:lpstr>Tenha uma boa gestão de informações</vt:lpstr>
      <vt:lpstr>Faça o melhor por seus clientes</vt:lpstr>
      <vt:lpstr>Apresentação do PowerPoint</vt:lpstr>
      <vt:lpstr>Invista em tecnologia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 Geral de Proteção de Dados</dc:title>
  <dc:creator>Matheus Gouvea Silva</dc:creator>
  <cp:lastModifiedBy>Matheus Gouvea Silva</cp:lastModifiedBy>
  <cp:revision>18</cp:revision>
  <dcterms:modified xsi:type="dcterms:W3CDTF">2022-09-13T14:28:02Z</dcterms:modified>
</cp:coreProperties>
</file>