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303" r:id="rId3"/>
    <p:sldId id="309" r:id="rId4"/>
    <p:sldId id="304" r:id="rId5"/>
    <p:sldId id="308" r:id="rId6"/>
    <p:sldId id="302" r:id="rId7"/>
    <p:sldId id="274" r:id="rId8"/>
    <p:sldId id="275" r:id="rId9"/>
    <p:sldId id="276" r:id="rId10"/>
    <p:sldId id="310" r:id="rId11"/>
    <p:sldId id="311" r:id="rId12"/>
    <p:sldId id="292" r:id="rId13"/>
    <p:sldId id="293" r:id="rId14"/>
    <p:sldId id="296" r:id="rId15"/>
    <p:sldId id="300" r:id="rId16"/>
    <p:sldId id="262" r:id="rId17"/>
  </p:sldIdLst>
  <p:sldSz cx="9144000" cy="6858000" type="screen4x3"/>
  <p:notesSz cx="7045325" cy="9345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FFFF"/>
    <a:srgbClr val="D32B83"/>
    <a:srgbClr val="00995D"/>
    <a:srgbClr val="E2E5E7"/>
    <a:srgbClr val="5B5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707" autoAdjust="0"/>
  </p:normalViewPr>
  <p:slideViewPr>
    <p:cSldViewPr snapToGrid="0">
      <p:cViewPr varScale="1">
        <p:scale>
          <a:sx n="84" d="100"/>
          <a:sy n="84" d="100"/>
        </p:scale>
        <p:origin x="141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11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63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843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404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945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96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828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554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86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7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3525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659A2-A87D-4D80-9B18-E694B4D1BB6C}" type="datetimeFigureOut">
              <a:rPr lang="pt-BR" smtClean="0"/>
              <a:t>12/09/2019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880B5-6F3B-4F4B-892E-5020F15381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938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64245" y="2892544"/>
            <a:ext cx="5903803" cy="1201900"/>
          </a:xfrm>
        </p:spPr>
        <p:txBody>
          <a:bodyPr>
            <a:normAutofit/>
          </a:bodyPr>
          <a:lstStyle/>
          <a:p>
            <a:pPr algn="l"/>
            <a:r>
              <a:rPr lang="pt-BR" sz="34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Impactos do Compartilhamento de Risco</a:t>
            </a:r>
            <a:endParaRPr lang="pt-BR" sz="3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64244" y="4342747"/>
            <a:ext cx="6136755" cy="1517470"/>
          </a:xfrm>
        </p:spPr>
        <p:txBody>
          <a:bodyPr>
            <a:normAutofit/>
          </a:bodyPr>
          <a:lstStyle/>
          <a:p>
            <a:pPr algn="l">
              <a:lnSpc>
                <a:spcPts val="2000"/>
              </a:lnSpc>
            </a:pPr>
            <a:r>
              <a:rPr lang="pt-BR" dirty="0" smtClean="0">
                <a:solidFill>
                  <a:schemeClr val="bg1"/>
                </a:solidFill>
              </a:rPr>
              <a:t>Aspectos operacionais - atualização</a:t>
            </a:r>
            <a:endParaRPr lang="pt-BR" dirty="0" smtClean="0">
              <a:solidFill>
                <a:schemeClr val="bg1"/>
              </a:solidFill>
            </a:endParaRPr>
          </a:p>
          <a:p>
            <a:pPr algn="l">
              <a:lnSpc>
                <a:spcPts val="2000"/>
              </a:lnSpc>
            </a:pPr>
            <a:r>
              <a:rPr lang="pt-BR" dirty="0" smtClean="0">
                <a:solidFill>
                  <a:schemeClr val="bg1"/>
                </a:solidFill>
              </a:rPr>
              <a:t>Contabilização</a:t>
            </a:r>
          </a:p>
          <a:p>
            <a:pPr algn="l">
              <a:lnSpc>
                <a:spcPts val="2000"/>
              </a:lnSpc>
            </a:pPr>
            <a:r>
              <a:rPr lang="pt-BR" dirty="0" smtClean="0">
                <a:solidFill>
                  <a:schemeClr val="bg1"/>
                </a:solidFill>
              </a:rPr>
              <a:t>Fundos Federativos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839" y="275103"/>
            <a:ext cx="1986600" cy="67962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23" y="503388"/>
            <a:ext cx="2045490" cy="43769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3" y="275102"/>
            <a:ext cx="3189030" cy="8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6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870"/>
            <a:ext cx="9144000" cy="77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11179" y="164201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INTERCÂMBIO HABITUAL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1179" y="1212359"/>
            <a:ext cx="8721641" cy="4820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Operadora A - Deve ser reconhecida como preço preestabelecido (natureza do contrato com a pessoa jurídica/beneficiário da Operadora A)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Pela cobrança da contraprestação (da Operadora B) pela corresponsabilidade para atendimento dos beneficiários:</a:t>
            </a:r>
          </a:p>
          <a:p>
            <a:pPr lvl="0"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–3117X10X3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(-) Cobertura Assistencial com Preço Preestabelecido com Corresponsabilidade Cedida em Preço Pós-estabelecido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– 2135X2011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Intercâmbio a Pagar de Corresponsabilidade Cedida - Preço Pós -Estabelecido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Pelo pagamento à Operadora B pela corresponsabilidade cedida: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2135X2011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Intercâmbio a Pagar de Corresponsabilidade Cedida - Preço Pós-Estabelecido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– 121319011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– Bancos Conta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Movimento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499110">
              <a:lnSpc>
                <a:spcPct val="107000"/>
              </a:lnSpc>
              <a:spcAft>
                <a:spcPts val="800"/>
              </a:spcAft>
            </a:pPr>
            <a:endParaRPr lang="pt-B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2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51603" y="2327572"/>
            <a:ext cx="6310100" cy="181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Fundos Comuns</a:t>
            </a:r>
          </a:p>
          <a:p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PAC </a:t>
            </a:r>
          </a:p>
          <a:p>
            <a:endParaRPr lang="pt-BR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PAAS </a:t>
            </a:r>
          </a:p>
          <a:p>
            <a:endParaRPr lang="pt-BR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pt-B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RN </a:t>
            </a:r>
            <a:r>
              <a:rPr lang="pt-B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n°430/17 </a:t>
            </a:r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51553" y="3948565"/>
            <a:ext cx="6186407" cy="378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None/>
            </a:pPr>
            <a:endParaRPr lang="pt-BR" sz="3600" b="1" dirty="0">
              <a:solidFill>
                <a:srgbClr val="5B5C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917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62"/>
            <a:ext cx="9144000" cy="124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406052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400" dirty="0" smtClean="0">
                <a:solidFill>
                  <a:srgbClr val="3399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RN 430/2017 – FUNDOS COMUNS</a:t>
            </a:r>
            <a:endParaRPr lang="pt-BR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1179" y="1229727"/>
            <a:ext cx="8721641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BR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Da constituição de fundos comuns </a:t>
            </a:r>
            <a:endParaRPr lang="pt-BR" sz="20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 10. As operadoras poderão formar um fundo comum com vistas a absorver, no todo ou em parte, o impacto financeiro dos eventos em saúde, podendo associar a esse fundo comum o compartilhamento de serviços de gerenciamento de custos, tais como a auditoria de contas médicas. </a:t>
            </a:r>
          </a:p>
          <a:p>
            <a:pPr algn="just"/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DO REGISTRO CONTÁBIL DAS OPERAÇÕES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Art. 19. As contribuições efetuadas a fundos comuns para custeio de despesas de assistência à saúde poderão ser reconhecidas como ativo das operadoras participantes a ser reduzido em função do volume de reembolsos ou ressarcimentos efetivamente apurados. </a:t>
            </a: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4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62"/>
            <a:ext cx="9144000" cy="124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406052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3399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FUNDOS FEDERATIVOS</a:t>
            </a:r>
            <a:endParaRPr lang="pt-BR" sz="2000" dirty="0">
              <a:solidFill>
                <a:srgbClr val="3399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1179" y="1954004"/>
            <a:ext cx="87216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BR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pt-BR" b="1" dirty="0" smtClean="0"/>
          </a:p>
          <a:p>
            <a:pPr algn="just"/>
            <a:endParaRPr lang="pt-BR" b="1" dirty="0" smtClean="0"/>
          </a:p>
          <a:p>
            <a:pPr algn="ctr"/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DE CONTABILIZAÇÃO DOS FUNDOS FEDERATIVOS </a:t>
            </a:r>
          </a:p>
          <a:p>
            <a:pPr algn="just"/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pt-B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partir de  01/01/2018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PAC -  Procedimentos de Alto Custo em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Cardiologia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PAAS – Programa de Amparo a Altos Sinistros</a:t>
            </a: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5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7" y="370572"/>
            <a:ext cx="8969035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77504" y="31513"/>
            <a:ext cx="8230453" cy="4754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cap="smal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 CONTÁBIL DO </a:t>
            </a:r>
            <a:r>
              <a:rPr lang="pt-BR" sz="2000" cap="small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PAAS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26233" y="737547"/>
            <a:ext cx="872164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contabilização do PAAS à partir de 01/01/2018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Adequado a RN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430/17</a:t>
            </a:r>
            <a:endParaRPr lang="pt-BR" dirty="0" smtClean="0"/>
          </a:p>
          <a:p>
            <a:r>
              <a:rPr lang="pt-BR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Nas </a:t>
            </a:r>
            <a:r>
              <a:rPr lang="pt-BR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 singulares participantes: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Pelo pagamento das contribuições mensais: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441319019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Outras Despesas de Operações de Assistência Médico-Hospitalar – Outras Despesas (pelo valor da taxa de administração do PAAS)</a:t>
            </a:r>
          </a:p>
          <a:p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D – 123911088</a:t>
            </a:r>
            <a:r>
              <a:rPr lang="pt-BR" u="sng" dirty="0">
                <a:latin typeface="Arial" panose="020B0604020202020204" pitchFamily="34" charset="0"/>
                <a:cs typeface="Arial" panose="020B0604020202020204" pitchFamily="34" charset="0"/>
              </a:rPr>
              <a:t>	Outros Créditos de Operações de Assistência Médico-Hospitalar 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(capitalização do fundo – valor destinado a </a:t>
            </a:r>
            <a:r>
              <a:rPr lang="pt-BR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reembolso das 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contas hospitalares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– 213819081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Outros Débitos de Operações com Planos de Saúde </a:t>
            </a:r>
            <a:r>
              <a:rPr lang="pt-BR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(conta 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indicativa da Câmara de Compensação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Pela recuperação do custo do atendimento pelo PAAS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124119088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Outros Créditos de Operações de Prestação de Serviços Médico-Hospitalar - (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conta indicativa da Câmara de Compensação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 </a:t>
            </a:r>
          </a:p>
          <a:p>
            <a:pPr algn="just"/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C – 123911088 </a:t>
            </a:r>
            <a:r>
              <a:rPr lang="pt-BR" u="sng" dirty="0">
                <a:latin typeface="Arial" panose="020B0604020202020204" pitchFamily="34" charset="0"/>
                <a:cs typeface="Arial" panose="020B0604020202020204" pitchFamily="34" charset="0"/>
              </a:rPr>
              <a:t>	Outros Créditos de Operações de Assistência Médico-Hospitalar (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Pelo valor recuperado – utilização do fundo)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73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1192"/>
            <a:ext cx="9144000" cy="80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11179" y="206876"/>
            <a:ext cx="8230453" cy="3906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cap="smal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 CONTÁBIL DO </a:t>
            </a:r>
            <a:r>
              <a:rPr lang="pt-BR" sz="2000" cap="small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1179" y="1176950"/>
            <a:ext cx="872164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Modelo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de contabilização do PAC à partir de 01/01/2018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Adequado a RN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430/17</a:t>
            </a:r>
            <a:endParaRPr lang="pt-BR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Nas </a:t>
            </a:r>
            <a:r>
              <a:rPr lang="pt-BR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 singulares participantes: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Pelo pagamento das contribuições mensais ao PAC: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441319019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Outras Despesas de Operações de Assistência Médico-Hospitalar – Outras Despesas (pelo valor da taxa de administração do PAC)</a:t>
            </a:r>
          </a:p>
          <a:p>
            <a:pPr algn="just"/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D – 123911088</a:t>
            </a:r>
            <a:r>
              <a:rPr lang="pt-BR" u="sng" dirty="0">
                <a:latin typeface="Arial" panose="020B0604020202020204" pitchFamily="34" charset="0"/>
                <a:cs typeface="Arial" panose="020B0604020202020204" pitchFamily="34" charset="0"/>
              </a:rPr>
              <a:t>	Outros Créditos de Operações de Assistência Médico-Hospitalar 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(capitalização do fundo – valor destinado a reembolso/pagamento das contas hospitalares</a:t>
            </a:r>
            <a:r>
              <a:rPr lang="pt-BR" i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– 213819081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Outros Débitos de Operações com Planos de Saúde </a:t>
            </a:r>
            <a:r>
              <a:rPr lang="pt-BR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(conta 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indicativa da Câmara de Compensação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pt-BR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Pelo recebimento das contas hospitalares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atendimento pelo PAC (via PTU)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411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	Eventos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Indenizáveis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pt-BR" b="1" u="sng" dirty="0">
                <a:latin typeface="Arial" panose="020B0604020202020204" pitchFamily="34" charset="0"/>
                <a:cs typeface="Arial" panose="020B0604020202020204" pitchFamily="34" charset="0"/>
              </a:rPr>
              <a:t>C – 123911088 </a:t>
            </a:r>
            <a:r>
              <a:rPr lang="pt-BR" u="sng" dirty="0">
                <a:latin typeface="Arial" panose="020B0604020202020204" pitchFamily="34" charset="0"/>
                <a:cs typeface="Arial" panose="020B0604020202020204" pitchFamily="34" charset="0"/>
              </a:rPr>
              <a:t>	Outros Créditos de Operações de Assistência Médico-Hospitalar (</a:t>
            </a:r>
            <a:r>
              <a:rPr lang="pt-BR" i="1" u="sng" dirty="0">
                <a:latin typeface="Arial" panose="020B0604020202020204" pitchFamily="34" charset="0"/>
                <a:cs typeface="Arial" panose="020B0604020202020204" pitchFamily="34" charset="0"/>
              </a:rPr>
              <a:t>Pelo valor recuperado – utilização do fundo)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15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62"/>
          <a:stretch/>
        </p:blipFill>
        <p:spPr>
          <a:xfrm>
            <a:off x="1" y="0"/>
            <a:ext cx="4574460" cy="6444343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258101" y="1992573"/>
            <a:ext cx="4708478" cy="3289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sz="2400" b="1" i="1" dirty="0">
                <a:solidFill>
                  <a:srgbClr val="FFC000"/>
                </a:solidFill>
              </a:rPr>
              <a:t> </a:t>
            </a:r>
          </a:p>
          <a:p>
            <a:pPr algn="ctr">
              <a:defRPr/>
            </a:pPr>
            <a:r>
              <a:rPr lang="pt-BR" sz="2400" b="1" i="1" dirty="0">
                <a:solidFill>
                  <a:srgbClr val="C00000"/>
                </a:solidFill>
              </a:rPr>
              <a:t>    </a:t>
            </a:r>
            <a:r>
              <a:rPr lang="pt-BR" sz="2400" b="1" i="1" dirty="0" smtClean="0">
                <a:solidFill>
                  <a:srgbClr val="C00000"/>
                </a:solidFill>
              </a:rPr>
              <a:t>Samuel Oliveira</a:t>
            </a:r>
          </a:p>
          <a:p>
            <a:pPr algn="ctr">
              <a:spcBef>
                <a:spcPts val="600"/>
              </a:spcBef>
              <a:defRPr/>
            </a:pPr>
            <a:r>
              <a:rPr lang="pt-BR" sz="2000" b="1" i="1" dirty="0" smtClean="0">
                <a:solidFill>
                  <a:srgbClr val="00B050"/>
                </a:solidFill>
              </a:rPr>
              <a:t>   Gerente de Controladoria</a:t>
            </a:r>
          </a:p>
          <a:p>
            <a:pPr algn="ctr">
              <a:spcBef>
                <a:spcPts val="600"/>
              </a:spcBef>
              <a:defRPr/>
            </a:pPr>
            <a:r>
              <a:rPr lang="pt-BR" sz="2000" b="1" i="1" dirty="0" smtClean="0">
                <a:solidFill>
                  <a:srgbClr val="00B050"/>
                </a:solidFill>
              </a:rPr>
              <a:t>Unimed Federação RJ</a:t>
            </a:r>
          </a:p>
          <a:p>
            <a:pPr algn="ctr">
              <a:spcBef>
                <a:spcPts val="600"/>
              </a:spcBef>
              <a:defRPr/>
            </a:pPr>
            <a:endParaRPr lang="pt-BR" sz="2000" b="1" i="1" dirty="0">
              <a:solidFill>
                <a:srgbClr val="00B050"/>
              </a:solidFill>
            </a:endParaRPr>
          </a:p>
          <a:p>
            <a:pPr algn="ctr">
              <a:spcBef>
                <a:spcPts val="600"/>
              </a:spcBef>
              <a:defRPr/>
            </a:pPr>
            <a:r>
              <a:rPr lang="pt-BR" sz="2000" b="1" i="1" dirty="0" smtClean="0">
                <a:solidFill>
                  <a:srgbClr val="002060"/>
                </a:solidFill>
              </a:rPr>
              <a:t>controladoria@unimedrj.coop.br</a:t>
            </a:r>
            <a:r>
              <a:rPr lang="pt-BR" sz="2000" i="1" dirty="0">
                <a:solidFill>
                  <a:srgbClr val="002060"/>
                </a:solidFill>
              </a:rPr>
              <a:t/>
            </a:r>
            <a:br>
              <a:rPr lang="pt-BR" sz="2000" i="1" dirty="0">
                <a:solidFill>
                  <a:srgbClr val="002060"/>
                </a:solidFill>
              </a:rPr>
            </a:br>
            <a:endParaRPr lang="pt-BR" sz="2000" i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pt-BR" sz="2000" b="1" i="1" dirty="0">
                <a:solidFill>
                  <a:schemeClr val="bg1"/>
                </a:solidFill>
              </a:rPr>
              <a:t>Tel.: (21) 2122-4242</a:t>
            </a:r>
            <a:r>
              <a:rPr lang="pt-BR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387616" y="1033782"/>
            <a:ext cx="1986600" cy="618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t-BR" sz="2600" b="1" dirty="0" smtClean="0">
                <a:solidFill>
                  <a:srgbClr val="00995D"/>
                </a:solidFill>
                <a:latin typeface="Trebuchet MS" panose="020B0603020202020204" pitchFamily="34" charset="0"/>
              </a:rPr>
              <a:t>Obrigado!</a:t>
            </a:r>
            <a:endParaRPr lang="pt-BR" sz="2600" b="1" dirty="0">
              <a:solidFill>
                <a:srgbClr val="00995D"/>
              </a:solidFill>
              <a:latin typeface="Trebuchet MS" panose="020B0603020202020204" pitchFamily="34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011" y="5843687"/>
            <a:ext cx="2045490" cy="43769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10" y="5615402"/>
            <a:ext cx="1986600" cy="67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5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62"/>
            <a:ext cx="9144000" cy="118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406052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COMPARTILHAMENTO DE RISCO – RN 430/2017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48146" y="1786747"/>
            <a:ext cx="8446883" cy="4227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000" b="1" u="sng" dirty="0" smtClean="0">
                <a:solidFill>
                  <a:srgbClr val="33996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Intercâmbio Habitual</a:t>
            </a:r>
            <a:endParaRPr lang="pt-BR" sz="2000" u="sng" dirty="0">
              <a:solidFill>
                <a:srgbClr val="339966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Atendimento do beneficiário na rede da outra operadora de forma continuada de acordo com os critérios de habitualidade definidos no manual de intercâmbio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Operacionalização</a:t>
            </a:r>
            <a:endParaRPr lang="pt-B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i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Desenvovimento</a:t>
            </a:r>
            <a:r>
              <a:rPr lang="pt-BR" sz="20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PTU A100 marcando os beneficiários em situação de habitualidade, com resposta através do PTU A200</a:t>
            </a:r>
            <a:endParaRPr lang="pt-BR" sz="2000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Unimed do Brasil disponibilizou através de Disco Virtual as operações de compartilhamento em intercâmbio entre as </a:t>
            </a:r>
            <a:r>
              <a:rPr lang="pt-BR" sz="2000" i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Unimeds</a:t>
            </a:r>
            <a:r>
              <a:rPr lang="pt-BR" sz="20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durante o exercício de 2018, para registro em dezembro-18.</a:t>
            </a:r>
            <a:endParaRPr lang="pt-BR" sz="2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6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51603" y="2327572"/>
            <a:ext cx="5903803" cy="1810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Informativo Unimed do Brasil</a:t>
            </a:r>
          </a:p>
          <a:p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Envio de informações de compartilhamento de risco entre as </a:t>
            </a:r>
            <a:r>
              <a:rPr lang="pt-BR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Unimeds</a:t>
            </a:r>
            <a:endParaRPr lang="pt-BR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pt-B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RN </a:t>
            </a:r>
            <a:r>
              <a:rPr lang="pt-B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n°430/17 </a:t>
            </a:r>
            <a:endParaRPr lang="pt-BR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51553" y="3948565"/>
            <a:ext cx="6186407" cy="378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000"/>
              </a:lnSpc>
              <a:buNone/>
            </a:pPr>
            <a:endParaRPr lang="pt-BR" sz="3600" b="1" dirty="0">
              <a:solidFill>
                <a:srgbClr val="5B5C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12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117"/>
            <a:ext cx="9144000" cy="66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518011" y="0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UNIMED DO BRASIL – ENVIO DE DADOS DE COMPARTILHAMENTO</a:t>
            </a:r>
            <a:endParaRPr lang="pt-BR" sz="1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27023" y="1398132"/>
            <a:ext cx="868995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Com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 objetivo de promover o alinhamento das informações e minimizar as divergências contábeis do processo de compartilhamento de risco em pós-pagamento, cuja responsabilidade atual pelo envio e carga do PTU A100 é 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informamos que a partir de setembro/2019 a Unimed do Brasil  encaminhará o arquivo PTU A100 contendo os beneficiários em compartilhamento de risco em pós-pagamento das duas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envolvidas (Origem 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Destino).</a:t>
            </a:r>
          </a:p>
          <a:p>
            <a:pPr algn="just" fontAlgn="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dia 17 de setembro de 2019 serão encaminhados os beneficiários compartilhados retroativamente desde janeiro/2019 e, a partir de 01 de outubro de 2019, serão encaminhados os arquivos com as atualizações do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compartilhamento: inclusões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 exclusões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 envio do arquivo será realizado no primeiro dia do mês para início de compartilhamento dos atendimentos prestados a partir desse dia e será realizado via webservice, no entanto, caso ocorra três falhas consecutivas na entrega do arquivo, será gerado um arquivo batch que ficará disponível para a Unimed fazer download na CMB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13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117"/>
            <a:ext cx="9144000" cy="66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518011" y="0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z="1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UNIMED DO BRASIL – ENVIO DE DADOS DE COMPARTILHAMENTO</a:t>
            </a:r>
            <a:endParaRPr lang="pt-BR" sz="1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27024" y="1398132"/>
            <a:ext cx="8663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Para entrega do arquivo via webservice é necessário que a Unimed abra um chamado informando 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endpoint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 e-mail para notificações nos casos de falhas.</a:t>
            </a: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Portanto, a partir deste mês 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não deverão gerar o PTU A100 para compartilhamento de risco em pós-pagamento e encaminhar para a Unimed Destino, sendo assim a CMB será bloqueada para o envio do A100 simplificado.</a:t>
            </a: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Ressaltamos que o compartilhamento em pré-pagamento continua sendo de responsabilidades das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Importante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observar, que os relatórios gerenciais continuarão sendo disponibilizados no Disco Virtual até dezembro de 2019 conforme comprometimento da diretoria da Unimed do Brasil.</a:t>
            </a:r>
          </a:p>
          <a:p>
            <a:pPr algn="just" fontAlgn="t"/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Ressaltamos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ainda, que as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Unimeds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devem atentar-se a coerência das informações enviadas no Monitoramento TISS para a ANS, sinalizando os atendimentos habituais  (ou eventuais) de seus beneficiários atendidos em intercâmbio.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02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62"/>
            <a:ext cx="9144000" cy="124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406052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INTERCÂMBIO HABITUAL 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48558" y="2213048"/>
            <a:ext cx="8446883" cy="3795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000" b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Plano de Contas Padrão ANS – Normas Contábeis</a:t>
            </a:r>
            <a:endParaRPr lang="pt-BR" sz="2000" b="1" u="sng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6.2.2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pt-BR" sz="2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Situação 2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pt-B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Quando 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Pessoa Jurídica contrata a </a:t>
            </a:r>
            <a:r>
              <a:rPr lang="pt-B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Operadora “A”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 preço preestabelecido (pagando contraprestação/mensalidade) e a Operadora “A” firma com a Operadora “B” compromisso de corresponsabilidade para atendimento dos beneficiários em </a:t>
            </a:r>
            <a:r>
              <a:rPr lang="pt-B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preço pós-estabelecido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(atendimento dos beneficiários + taxa de administração), para viabilizar o acesso de (alguns dos) seus beneficiários à rede da </a:t>
            </a:r>
            <a:r>
              <a:rPr lang="pt-B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Operadora “B</a:t>
            </a:r>
            <a:r>
              <a:rPr lang="pt-BR" sz="2000" b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</a:t>
            </a:r>
            <a:endParaRPr lang="pt-BR" sz="2000" b="1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0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62"/>
            <a:ext cx="9144000" cy="124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406052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INTERCÂMBIO HABITUAL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80245" y="1747391"/>
            <a:ext cx="8368219" cy="423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Operadora </a:t>
            </a:r>
            <a:r>
              <a:rPr lang="pt-BR" sz="2000" b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2000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 emissão da contraprestação de contratos de cobertura assistencial de preço preestabelecido com pessoa jurídica: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– 1231X1012/1231X1013 </a:t>
            </a:r>
            <a:r>
              <a:rPr lang="pt-BR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Contraprestação Pecuniária/Prêmios a Receber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</a:t>
            </a:r>
            <a:r>
              <a:rPr lang="pt-BR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pt-BR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2111X1012 </a:t>
            </a:r>
            <a:r>
              <a:rPr lang="pt-BR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Provisão de Prêmio/Contraprestação Não Ganha </a:t>
            </a:r>
            <a:r>
              <a:rPr lang="pt-BR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pt-BR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PPCNG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BR" i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 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apropriação da contraprestação de contratos de cobertura assistencial de preço preestabelecido com pessoa jurídica: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– </a:t>
            </a:r>
            <a:r>
              <a:rPr lang="pt-BR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2111X1012 </a:t>
            </a:r>
            <a:r>
              <a:rPr lang="pt-BR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Provisão de Prêmio/Contraprestação Não Ganha - PPCNG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– </a:t>
            </a:r>
            <a:r>
              <a:rPr lang="pt-BR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3111X10XX </a:t>
            </a:r>
            <a:r>
              <a:rPr lang="pt-BR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Contraprestação Emitida</a:t>
            </a:r>
            <a:endParaRPr lang="pt-BR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1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016"/>
            <a:ext cx="9144000" cy="78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05076" y="150134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INTERCÂMBIO HABITUAL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05076" y="1715966"/>
            <a:ext cx="8721641" cy="4473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</a:pP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 </a:t>
            </a:r>
            <a:r>
              <a:rPr lang="pt-BR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pactuação</a:t>
            </a: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Operadora B do compromisso de corresponsabilidade para atendimento dos beneficiários em preço pós-estabelecido:</a:t>
            </a:r>
            <a:endParaRPr lang="pt-BR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pt-BR" sz="16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 lançamentos neste momento, uma vez que o pagamento à Operadora “B” ocorrerá apenas após utilização de seus beneficiários na rede.</a:t>
            </a:r>
            <a:r>
              <a:rPr lang="pt-BR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pt-BR" sz="16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endParaRPr lang="pt-BR" sz="16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 recebimento da contraprestação paga pelo contratante: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pt-B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–  121319011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Bancos Conta Movimento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– 1231X1012/1231X1013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Contraprestação Pecuniária/Prêmios a </a:t>
            </a:r>
            <a:r>
              <a:rPr lang="pt-B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Receber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 apropriação da despesa dos eventos ocorridos e não </a:t>
            </a:r>
            <a:r>
              <a:rPr lang="pt-BR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avisados (Peona):</a:t>
            </a:r>
            <a:endParaRPr lang="pt-BR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– 4141X9011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Provisão de Eventos/Sinistros Ocorridos e Não Avisados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– </a:t>
            </a:r>
            <a:r>
              <a:rPr lang="pt-B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2111X1041 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 Provisão de Eventos/Sinistros Ocorridos e Não Avisados</a:t>
            </a:r>
            <a:endParaRPr lang="pt-B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85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870"/>
            <a:ext cx="9144000" cy="77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11179" y="164201"/>
            <a:ext cx="8230453" cy="5908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INTERCÂMBIO HABITUAL</a:t>
            </a:r>
            <a:endParaRPr lang="pt-BR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213310"/>
            <a:ext cx="1008112" cy="470453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11179" y="1120757"/>
            <a:ext cx="8721641" cy="5374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pt-B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Operadora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B – Para essa operadora a cobertura deve ser reconhecida como preço pós-estabelecido (natureza da relação jurídica com a Operadora A)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Pelo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conhecimento dos eventos de beneficiários da Operadora A decorrentes da corresponsabilidade assumida: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–411XX2081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Despesa com Eventos/Sinistros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–2111X203X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Provisão de Eventos/Sinistros a Liquidar para Outros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Prestadores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Pelo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pagamento ao prestador do atendimento assistencial: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pt-BR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–2111X203X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Provisão de Eventos/Sinistros a Liquidar para Outros Prestadores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– 121319011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– Bancos Conta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Movimento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Pela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cobrança de contraprestação pela corresponsabilidade assumida de atendimento dos beneficiários (da Operadora A) em preço pós-estabelecido, por conta dos atendimentos realizados: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D – 1234X2011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– Contraprestação Corresponsabilidade Assumida  </a:t>
            </a:r>
          </a:p>
          <a:p>
            <a:pPr algn="just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 – 3111X20X6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– Corresponsabilidade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Assumida</a:t>
            </a:r>
            <a:endParaRPr lang="pt-BR" dirty="0"/>
          </a:p>
          <a:p>
            <a:pPr marL="499110">
              <a:lnSpc>
                <a:spcPct val="107000"/>
              </a:lnSpc>
              <a:spcAft>
                <a:spcPts val="800"/>
              </a:spcAft>
            </a:pPr>
            <a:endParaRPr lang="pt-B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2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471</Words>
  <Application>Microsoft Office PowerPoint</Application>
  <PresentationFormat>Apresentação na tela (4:3)</PresentationFormat>
  <Paragraphs>159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Trebuchet MS</vt:lpstr>
      <vt:lpstr>Wingdings</vt:lpstr>
      <vt:lpstr>Tema do Office</vt:lpstr>
      <vt:lpstr>Impactos do Compartilhamento de Risco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Unimed Federação RJ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Gurski Ferreira</dc:creator>
  <cp:lastModifiedBy>Samuel Joaquim de Oliveira</cp:lastModifiedBy>
  <cp:revision>173</cp:revision>
  <cp:lastPrinted>2019-09-06T13:33:46Z</cp:lastPrinted>
  <dcterms:created xsi:type="dcterms:W3CDTF">2019-08-14T15:37:55Z</dcterms:created>
  <dcterms:modified xsi:type="dcterms:W3CDTF">2019-09-12T14:09:40Z</dcterms:modified>
</cp:coreProperties>
</file>